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643" r:id="rId2"/>
    <p:sldId id="722" r:id="rId3"/>
    <p:sldId id="726" r:id="rId4"/>
    <p:sldId id="701" r:id="rId5"/>
    <p:sldId id="756" r:id="rId6"/>
    <p:sldId id="757" r:id="rId7"/>
    <p:sldId id="758" r:id="rId8"/>
    <p:sldId id="724" r:id="rId9"/>
    <p:sldId id="725" r:id="rId10"/>
    <p:sldId id="727" r:id="rId11"/>
    <p:sldId id="728" r:id="rId12"/>
    <p:sldId id="729" r:id="rId13"/>
    <p:sldId id="730" r:id="rId14"/>
    <p:sldId id="731" r:id="rId15"/>
    <p:sldId id="733" r:id="rId16"/>
    <p:sldId id="732" r:id="rId17"/>
    <p:sldId id="734" r:id="rId18"/>
    <p:sldId id="735" r:id="rId19"/>
    <p:sldId id="736" r:id="rId20"/>
    <p:sldId id="737" r:id="rId21"/>
    <p:sldId id="738" r:id="rId22"/>
    <p:sldId id="739" r:id="rId23"/>
    <p:sldId id="740" r:id="rId24"/>
    <p:sldId id="741" r:id="rId25"/>
    <p:sldId id="742" r:id="rId26"/>
    <p:sldId id="755" r:id="rId27"/>
    <p:sldId id="744" r:id="rId28"/>
    <p:sldId id="743" r:id="rId29"/>
    <p:sldId id="745" r:id="rId30"/>
    <p:sldId id="746" r:id="rId31"/>
    <p:sldId id="747" r:id="rId32"/>
    <p:sldId id="748" r:id="rId33"/>
    <p:sldId id="749" r:id="rId34"/>
    <p:sldId id="750" r:id="rId35"/>
    <p:sldId id="751" r:id="rId36"/>
    <p:sldId id="752" r:id="rId37"/>
    <p:sldId id="753" r:id="rId38"/>
    <p:sldId id="754" r:id="rId39"/>
  </p:sldIdLst>
  <p:sldSz cx="9144000" cy="5121275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E49B8E-68CE-EB49-9265-194237302D3B}">
          <p14:sldIdLst>
            <p14:sldId id="643"/>
            <p14:sldId id="722"/>
            <p14:sldId id="726"/>
            <p14:sldId id="701"/>
            <p14:sldId id="756"/>
            <p14:sldId id="757"/>
            <p14:sldId id="758"/>
            <p14:sldId id="724"/>
            <p14:sldId id="725"/>
            <p14:sldId id="727"/>
            <p14:sldId id="728"/>
            <p14:sldId id="729"/>
            <p14:sldId id="730"/>
            <p14:sldId id="731"/>
            <p14:sldId id="733"/>
            <p14:sldId id="732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55"/>
            <p14:sldId id="744"/>
            <p14:sldId id="743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1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2027"/>
    <a:srgbClr val="C0504D"/>
    <a:srgbClr val="4F81BD"/>
    <a:srgbClr val="9BBB59"/>
    <a:srgbClr val="70D3EB"/>
    <a:srgbClr val="F79646"/>
    <a:srgbClr val="BFE57B"/>
    <a:srgbClr val="A68BCD"/>
    <a:srgbClr val="EA76B8"/>
    <a:srgbClr val="FF93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02" autoAdjust="0"/>
    <p:restoredTop sz="87569" autoAdjust="0"/>
  </p:normalViewPr>
  <p:slideViewPr>
    <p:cSldViewPr>
      <p:cViewPr varScale="1">
        <p:scale>
          <a:sx n="62" d="100"/>
          <a:sy n="62" d="100"/>
        </p:scale>
        <p:origin x="46" y="631"/>
      </p:cViewPr>
      <p:guideLst>
        <p:guide orient="horz" pos="2160"/>
        <p:guide pos="2880"/>
        <p:guide orient="horz" pos="1613"/>
      </p:guideLst>
    </p:cSldViewPr>
  </p:slideViewPr>
  <p:outlineViewPr>
    <p:cViewPr>
      <p:scale>
        <a:sx n="33" d="100"/>
        <a:sy n="33" d="100"/>
      </p:scale>
      <p:origin x="0" y="-75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-4912"/>
    </p:cViewPr>
  </p:sorterViewPr>
  <p:notesViewPr>
    <p:cSldViewPr>
      <p:cViewPr varScale="1">
        <p:scale>
          <a:sx n="89" d="100"/>
          <a:sy n="89" d="100"/>
        </p:scale>
        <p:origin x="384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99033-A1B3-814D-9338-E08F3E7E3147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E90FD-CC7F-3A4B-B03A-D0F59D3EF0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127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E861C-486B-4E18-A0E9-A790238A915C}" type="datetimeFigureOut">
              <a:rPr lang="en-US" smtClean="0"/>
              <a:pPr/>
              <a:t>9/26/2019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68300" y="685800"/>
            <a:ext cx="6121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11066-0135-4CAA-8AD4-89A97190AC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84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73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9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584892"/>
            <a:ext cx="5486400" cy="42321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7595"/>
            <a:ext cx="5486400" cy="30727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08111"/>
            <a:ext cx="5486400" cy="6010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1AE9F-DC6E-E148-9C18-69B93DACC3D8}" type="datetime1">
              <a:rPr lang="en-US" smtClean="0"/>
              <a:pPr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46665"/>
            <a:ext cx="2133600" cy="272660"/>
          </a:xfrm>
          <a:prstGeom prst="rect">
            <a:avLst/>
          </a:prstGeom>
        </p:spPr>
        <p:txBody>
          <a:bodyPr/>
          <a:lstStyle/>
          <a:p>
            <a:fld id="{B044824F-EBE0-443F-8A8F-F64816AF04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9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28F5E-B73D-6649-B122-C7DDA7A68166}" type="datetime1">
              <a:rPr lang="en-US" smtClean="0"/>
              <a:pPr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46665"/>
            <a:ext cx="2133600" cy="272660"/>
          </a:xfrm>
          <a:prstGeom prst="rect">
            <a:avLst/>
          </a:prstGeom>
        </p:spPr>
        <p:txBody>
          <a:bodyPr/>
          <a:lstStyle/>
          <a:p>
            <a:fld id="{B044824F-EBE0-443F-8A8F-F64816AF04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2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089"/>
            <a:ext cx="2057400" cy="43696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089"/>
            <a:ext cx="6019800" cy="43696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369FC-3CD3-394D-BD97-79770E1623CA}" type="datetime1">
              <a:rPr lang="en-US" smtClean="0"/>
              <a:pPr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46665"/>
            <a:ext cx="2133600" cy="272660"/>
          </a:xfrm>
          <a:prstGeom prst="rect">
            <a:avLst/>
          </a:prstGeom>
        </p:spPr>
        <p:txBody>
          <a:bodyPr/>
          <a:lstStyle/>
          <a:p>
            <a:fld id="{B044824F-EBE0-443F-8A8F-F64816AF04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1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31300" cy="5121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439751"/>
            <a:ext cx="7391400" cy="304799"/>
          </a:xfrm>
        </p:spPr>
        <p:txBody>
          <a:bodyPr>
            <a:noAutofit/>
          </a:bodyPr>
          <a:lstStyle>
            <a:lvl1pPr algn="l">
              <a:defRPr sz="2200">
                <a:solidFill>
                  <a:schemeClr val="tx1"/>
                </a:solidFill>
                <a:latin typeface="Venera"/>
                <a:cs typeface="Venera"/>
              </a:defRPr>
            </a:lvl1pPr>
          </a:lstStyle>
          <a:p>
            <a:r>
              <a:rPr lang="en-US" dirty="0"/>
              <a:t>Click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3837"/>
            <a:ext cx="7848600" cy="3043584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FFF"/>
                </a:solidFill>
                <a:latin typeface="Corbel" panose="020B0503020204020204" pitchFamily="34" charset="0"/>
                <a:cs typeface="Corbel" panose="020B0503020204020204" pitchFamily="34" charset="0"/>
              </a:defRPr>
            </a:lvl1pPr>
            <a:lvl2pPr>
              <a:defRPr sz="2000">
                <a:solidFill>
                  <a:srgbClr val="FFFFFF"/>
                </a:solidFill>
                <a:latin typeface="Corbel" panose="020B0503020204020204" pitchFamily="34" charset="0"/>
              </a:defRPr>
            </a:lvl2pPr>
            <a:lvl3pPr>
              <a:defRPr sz="1800">
                <a:solidFill>
                  <a:srgbClr val="FFFFFF"/>
                </a:solidFill>
                <a:latin typeface="Corbel" panose="020B0503020204020204" pitchFamily="34" charset="0"/>
              </a:defRPr>
            </a:lvl3pPr>
            <a:lvl4pPr>
              <a:defRPr sz="1600">
                <a:solidFill>
                  <a:srgbClr val="FFFFFF"/>
                </a:solidFill>
                <a:latin typeface="Corbel" panose="020B0503020204020204" pitchFamily="34" charset="0"/>
              </a:defRPr>
            </a:lvl4pPr>
            <a:lvl5pPr>
              <a:defRPr sz="1600">
                <a:solidFill>
                  <a:srgbClr val="FFFFFF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4746665"/>
            <a:ext cx="2133600" cy="272660"/>
          </a:xfrm>
        </p:spPr>
        <p:txBody>
          <a:bodyPr/>
          <a:lstStyle/>
          <a:p>
            <a:fld id="{8F8D2994-D3D1-1A47-8522-9CC07897029F}" type="datetime1">
              <a:rPr lang="en-US" smtClean="0"/>
              <a:pPr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14700" y="4746664"/>
            <a:ext cx="2895600" cy="27266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737"/>
            <a:ext cx="9144000" cy="523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31300" cy="5121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439751"/>
            <a:ext cx="7391400" cy="304799"/>
          </a:xfrm>
        </p:spPr>
        <p:txBody>
          <a:bodyPr>
            <a:noAutofit/>
          </a:bodyPr>
          <a:lstStyle>
            <a:lvl1pPr algn="l">
              <a:defRPr sz="2200">
                <a:solidFill>
                  <a:schemeClr val="tx1"/>
                </a:solidFill>
                <a:latin typeface="Venera"/>
                <a:cs typeface="Venera"/>
              </a:defRPr>
            </a:lvl1pPr>
          </a:lstStyle>
          <a:p>
            <a:r>
              <a:rPr lang="en-US" dirty="0"/>
              <a:t>Click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3837"/>
            <a:ext cx="7848600" cy="3043584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FFF"/>
                </a:solidFill>
                <a:latin typeface="Corbel" panose="020B0503020204020204" pitchFamily="34" charset="0"/>
                <a:cs typeface="Corbel" panose="020B0503020204020204" pitchFamily="34" charset="0"/>
              </a:defRPr>
            </a:lvl1pPr>
            <a:lvl2pPr>
              <a:defRPr sz="2000">
                <a:solidFill>
                  <a:srgbClr val="FFFFFF"/>
                </a:solidFill>
                <a:latin typeface="Corbel" panose="020B0503020204020204" pitchFamily="34" charset="0"/>
              </a:defRPr>
            </a:lvl2pPr>
            <a:lvl3pPr>
              <a:defRPr sz="1800">
                <a:solidFill>
                  <a:srgbClr val="FFFFFF"/>
                </a:solidFill>
                <a:latin typeface="Corbel" panose="020B0503020204020204" pitchFamily="34" charset="0"/>
              </a:defRPr>
            </a:lvl3pPr>
            <a:lvl4pPr>
              <a:defRPr sz="1600">
                <a:solidFill>
                  <a:srgbClr val="FFFFFF"/>
                </a:solidFill>
                <a:latin typeface="Corbel" panose="020B0503020204020204" pitchFamily="34" charset="0"/>
              </a:defRPr>
            </a:lvl4pPr>
            <a:lvl5pPr>
              <a:defRPr sz="1600">
                <a:solidFill>
                  <a:srgbClr val="FFFFFF"/>
                </a:solidFill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4746665"/>
            <a:ext cx="2133600" cy="272660"/>
          </a:xfrm>
        </p:spPr>
        <p:txBody>
          <a:bodyPr/>
          <a:lstStyle/>
          <a:p>
            <a:fld id="{8F8D2994-D3D1-1A47-8522-9CC07897029F}" type="datetime1">
              <a:rPr lang="en-US" smtClean="0"/>
              <a:pPr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14700" y="4746664"/>
            <a:ext cx="2895600" cy="27266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5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90" y="0"/>
            <a:ext cx="9179689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94965"/>
            <a:ext cx="4038600" cy="33798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94965"/>
            <a:ext cx="4038600" cy="33798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C980-4C68-E44F-B417-BBD134C31C92}" type="datetime1">
              <a:rPr lang="en-US" smtClean="0"/>
              <a:pPr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46665"/>
            <a:ext cx="2133600" cy="272660"/>
          </a:xfrm>
          <a:prstGeom prst="rect">
            <a:avLst/>
          </a:prstGeom>
        </p:spPr>
        <p:txBody>
          <a:bodyPr/>
          <a:lstStyle/>
          <a:p>
            <a:fld id="{B044824F-EBE0-443F-8A8F-F64816AF04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7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6360"/>
            <a:ext cx="4040188" cy="4777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24108"/>
            <a:ext cx="4040188" cy="29506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46360"/>
            <a:ext cx="4041775" cy="4777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24108"/>
            <a:ext cx="4041775" cy="29506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815FB-B4FC-214F-9325-E6DF8D77E401}" type="datetime1">
              <a:rPr lang="en-US" smtClean="0"/>
              <a:pPr/>
              <a:t>9/26/2019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46665"/>
            <a:ext cx="2133600" cy="272660"/>
          </a:xfrm>
          <a:prstGeom prst="rect">
            <a:avLst/>
          </a:prstGeom>
        </p:spPr>
        <p:txBody>
          <a:bodyPr/>
          <a:lstStyle/>
          <a:p>
            <a:fld id="{B044824F-EBE0-443F-8A8F-F64816AF04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0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97FA-496B-EE44-81CA-474740A4227A}" type="datetime1">
              <a:rPr lang="en-US" smtClean="0"/>
              <a:pPr/>
              <a:t>9/26/2019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46665"/>
            <a:ext cx="2133600" cy="272660"/>
          </a:xfrm>
          <a:prstGeom prst="rect">
            <a:avLst/>
          </a:prstGeom>
        </p:spPr>
        <p:txBody>
          <a:bodyPr/>
          <a:lstStyle/>
          <a:p>
            <a:fld id="{B044824F-EBE0-443F-8A8F-F64816AF04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2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72413-08FA-3F47-A0A1-12D2DFD090A6}" type="datetime1">
              <a:rPr lang="en-US" smtClean="0"/>
              <a:pPr/>
              <a:t>9/26/2019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46665"/>
            <a:ext cx="2133600" cy="272660"/>
          </a:xfrm>
          <a:prstGeom prst="rect">
            <a:avLst/>
          </a:prstGeom>
        </p:spPr>
        <p:txBody>
          <a:bodyPr/>
          <a:lstStyle/>
          <a:p>
            <a:fld id="{B044824F-EBE0-443F-8A8F-F64816AF04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4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3903"/>
            <a:ext cx="3008313" cy="86777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3903"/>
            <a:ext cx="5111750" cy="43708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1675"/>
            <a:ext cx="3008313" cy="350309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0DD79-1BA5-7E47-AF47-9DA2C8A151B0}" type="datetime1">
              <a:rPr lang="en-US" smtClean="0"/>
              <a:pPr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46665"/>
            <a:ext cx="2133600" cy="272660"/>
          </a:xfrm>
          <a:prstGeom prst="rect">
            <a:avLst/>
          </a:prstGeom>
        </p:spPr>
        <p:txBody>
          <a:bodyPr/>
          <a:lstStyle/>
          <a:p>
            <a:fld id="{B044824F-EBE0-443F-8A8F-F64816AF04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6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088"/>
            <a:ext cx="8229600" cy="853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94965"/>
            <a:ext cx="8229600" cy="3379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46665"/>
            <a:ext cx="2133600" cy="2726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E1826-0ABA-F143-8A78-D702FB51EA39}" type="datetime1">
              <a:rPr lang="en-US" smtClean="0"/>
              <a:pPr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46665"/>
            <a:ext cx="2895600" cy="2726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98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emote.engr.wisc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hyperlink" Target="http://instantdfm.bayareacircuits.com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adgerloop.com/#/contac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7059" y="3475037"/>
            <a:ext cx="5609882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Venera 500" charset="0"/>
              </a:rPr>
              <a:t>2/28/18</a:t>
            </a:r>
            <a:endParaRPr lang="en-US" dirty="0">
              <a:solidFill>
                <a:srgbClr val="FFFFFF"/>
              </a:solidFill>
              <a:latin typeface="Venera 500"/>
            </a:endParaRPr>
          </a:p>
          <a:p>
            <a:pPr algn="ctr"/>
            <a:r>
              <a:rPr lang="en-US" dirty="0">
                <a:solidFill>
                  <a:srgbClr val="FFFFFF"/>
                </a:solidFill>
                <a:latin typeface="Venera 500"/>
              </a:rPr>
              <a:t>Getting Started with Altium Designer</a:t>
            </a:r>
          </a:p>
          <a:p>
            <a:pPr algn="ctr"/>
            <a:endParaRPr lang="en-US" dirty="0">
              <a:solidFill>
                <a:srgbClr val="FFFFFF"/>
              </a:solidFill>
              <a:latin typeface="Venera 500"/>
            </a:endParaRPr>
          </a:p>
          <a:p>
            <a:pPr algn="ctr"/>
            <a:r>
              <a:rPr lang="en-US" dirty="0">
                <a:solidFill>
                  <a:srgbClr val="FFFFFF"/>
                </a:solidFill>
                <a:latin typeface="Venera 500"/>
              </a:rPr>
              <a:t>Go to  </a:t>
            </a:r>
            <a:r>
              <a:rPr lang="en-US" u="sng" dirty="0">
                <a:hlinkClick r:id="rId3" tooltip="citxrix"/>
              </a:rPr>
              <a:t>https://remote.engr.wisc.edu</a:t>
            </a:r>
            <a:r>
              <a:rPr lang="en-US" dirty="0"/>
              <a:t> </a:t>
            </a:r>
            <a:r>
              <a:rPr lang="en-US" dirty="0">
                <a:solidFill>
                  <a:schemeClr val="bg1"/>
                </a:solidFill>
              </a:rPr>
              <a:t>and open Altium while we get started!</a:t>
            </a:r>
            <a:endParaRPr lang="en-US" dirty="0">
              <a:solidFill>
                <a:schemeClr val="bg1"/>
              </a:solidFill>
              <a:latin typeface="Venera 5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93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6B4F-6B00-40D6-B60D-B825F7E0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Project Window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2515F1-1972-4F63-8C21-449CE90B6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35" y="1112837"/>
            <a:ext cx="6594711" cy="3568701"/>
          </a:xfrm>
        </p:spPr>
      </p:pic>
    </p:spTree>
    <p:extLst>
      <p:ext uri="{BB962C8B-B14F-4D97-AF65-F5344CB8AC3E}">
        <p14:creationId xmlns:p14="http://schemas.microsoft.com/office/powerpoint/2010/main" val="99367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6B4F-6B00-40D6-B60D-B825F7E0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Schematic and PCB Files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A76BB8-360C-4D92-98E8-52788D249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050" y="1189023"/>
            <a:ext cx="6453899" cy="3492501"/>
          </a:xfrm>
        </p:spPr>
      </p:pic>
    </p:spTree>
    <p:extLst>
      <p:ext uri="{BB962C8B-B14F-4D97-AF65-F5344CB8AC3E}">
        <p14:creationId xmlns:p14="http://schemas.microsoft.com/office/powerpoint/2010/main" val="87596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6B4F-6B00-40D6-B60D-B825F7E0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Window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A807F0-0A52-4689-82A5-17CE8C1CA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55" y="439752"/>
            <a:ext cx="3839445" cy="4546586"/>
          </a:xfrm>
        </p:spPr>
      </p:pic>
    </p:spTree>
    <p:extLst>
      <p:ext uri="{BB962C8B-B14F-4D97-AF65-F5344CB8AC3E}">
        <p14:creationId xmlns:p14="http://schemas.microsoft.com/office/powerpoint/2010/main" val="383874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6B4F-6B00-40D6-B60D-B825F7E0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Schematic Library, PCB Library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0C9ABD-4960-4E62-A74D-E136A897F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43" y="884238"/>
            <a:ext cx="7220457" cy="3824586"/>
          </a:xfrm>
        </p:spPr>
      </p:pic>
    </p:spTree>
    <p:extLst>
      <p:ext uri="{BB962C8B-B14F-4D97-AF65-F5344CB8AC3E}">
        <p14:creationId xmlns:p14="http://schemas.microsoft.com/office/powerpoint/2010/main" val="14446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6B4F-6B00-40D6-B60D-B825F7E0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Sheet1.SchDoc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239F9C-8967-4A7D-A1E7-886AC5B66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637940"/>
            <a:ext cx="3810000" cy="3043584"/>
          </a:xfrm>
        </p:spPr>
        <p:txBody>
          <a:bodyPr/>
          <a:lstStyle/>
          <a:p>
            <a:r>
              <a:rPr lang="en-US" dirty="0"/>
              <a:t>Click Libraries on right side</a:t>
            </a:r>
          </a:p>
          <a:p>
            <a:r>
              <a:rPr lang="en-US" dirty="0"/>
              <a:t>Drag symbols onto the screen</a:t>
            </a:r>
          </a:p>
          <a:p>
            <a:r>
              <a:rPr lang="en-US" dirty="0"/>
              <a:t>Use the search tool, drag </a:t>
            </a:r>
          </a:p>
          <a:p>
            <a:r>
              <a:rPr lang="en-US" dirty="0"/>
              <a:t>Spacebar to rotate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29BAC3-B91F-4A38-9EC1-294E4E809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740" y="238079"/>
            <a:ext cx="3367260" cy="464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0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58A4E-9A35-4054-B8DE-D36F5D9E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two resistors, change 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0A3B55-7461-446A-9C84-68BF7971E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4" t="17527" r="24909" b="14867"/>
          <a:stretch/>
        </p:blipFill>
        <p:spPr>
          <a:xfrm>
            <a:off x="1219200" y="2355589"/>
            <a:ext cx="1676400" cy="205740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1BFA02E-C80A-4E23-8025-2350B44FA3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41437"/>
            <a:ext cx="4597230" cy="30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0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Header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B83B6C9-F85D-4B03-84E2-9753CF778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7637"/>
            <a:ext cx="2666906" cy="304323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47FADD-8C6A-41DF-B572-27A322A6B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602621"/>
            <a:ext cx="3429000" cy="406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Wire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A0648B-4BC6-44B6-BD86-D48156F8F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93"/>
          <a:stretch/>
        </p:blipFill>
        <p:spPr>
          <a:xfrm>
            <a:off x="685800" y="1240888"/>
            <a:ext cx="3657600" cy="329184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B4A3D1-D309-4F58-B007-F9477212B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89037"/>
            <a:ext cx="4242663" cy="332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4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Power Ports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4903D6-1616-44D4-9C68-F858B3CE0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44" y="1112837"/>
            <a:ext cx="3777345" cy="375801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1A6A36-187A-47A5-B296-4175133BE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22237"/>
            <a:ext cx="4001571" cy="416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2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Net Name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F5B7F5F-D767-4BBF-944C-734B4C27D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511083"/>
            <a:ext cx="4498994" cy="4170441"/>
          </a:xfrm>
        </p:spPr>
      </p:pic>
    </p:spTree>
    <p:extLst>
      <p:ext uri="{BB962C8B-B14F-4D97-AF65-F5344CB8AC3E}">
        <p14:creationId xmlns:p14="http://schemas.microsoft.com/office/powerpoint/2010/main" val="3425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PCB Basics</a:t>
            </a:r>
          </a:p>
          <a:p>
            <a:r>
              <a:rPr lang="en-US" dirty="0"/>
              <a:t>Schematic editing</a:t>
            </a:r>
          </a:p>
          <a:p>
            <a:r>
              <a:rPr lang="en-US" dirty="0"/>
              <a:t>Schematic Components</a:t>
            </a:r>
          </a:p>
          <a:p>
            <a:r>
              <a:rPr lang="en-US" dirty="0"/>
              <a:t>Component Layout</a:t>
            </a:r>
          </a:p>
          <a:p>
            <a:r>
              <a:rPr lang="en-US" dirty="0"/>
              <a:t>Basic Routing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8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Schematic Library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8B4E8E-5F40-4455-BFBC-C495596A7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81086"/>
            <a:ext cx="6487297" cy="3500438"/>
          </a:xfrm>
        </p:spPr>
      </p:pic>
    </p:spTree>
    <p:extLst>
      <p:ext uri="{BB962C8B-B14F-4D97-AF65-F5344CB8AC3E}">
        <p14:creationId xmlns:p14="http://schemas.microsoft.com/office/powerpoint/2010/main" val="19580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Primitives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66CFD9-7A03-421A-9764-4BDED3B26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44" y="877807"/>
            <a:ext cx="3098117" cy="37972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EBC43D-CE37-4983-8489-96A95605ED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2"/>
          <a:stretch/>
        </p:blipFill>
        <p:spPr>
          <a:xfrm>
            <a:off x="3629568" y="439751"/>
            <a:ext cx="5348920" cy="2514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C3F785-B528-4538-BD70-D06086C003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99530"/>
            <a:ext cx="2614612" cy="106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1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Labels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73212F-C54B-45B2-9839-88176E9FC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1"/>
          <a:stretch/>
        </p:blipFill>
        <p:spPr>
          <a:xfrm>
            <a:off x="4876800" y="1341982"/>
            <a:ext cx="3894219" cy="1626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4DDC70-2916-4292-AE18-DE0D03DBF773}"/>
              </a:ext>
            </a:extLst>
          </p:cNvPr>
          <p:cNvSpPr txBox="1"/>
          <p:nvPr/>
        </p:nvSpPr>
        <p:spPr>
          <a:xfrm>
            <a:off x="4571999" y="3202764"/>
            <a:ext cx="4199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Designators should be 1, 2, 3 for this 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Designators can be visible or invisible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 sure to save the </a:t>
            </a:r>
            <a:r>
              <a:rPr lang="en-US" dirty="0" err="1">
                <a:solidFill>
                  <a:schemeClr val="bg1"/>
                </a:solidFill>
              </a:rPr>
              <a:t>SchLib</a:t>
            </a:r>
            <a:r>
              <a:rPr lang="en-US" dirty="0">
                <a:solidFill>
                  <a:schemeClr val="bg1"/>
                </a:solidFill>
              </a:rPr>
              <a:t> when complete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59D8BC0-A8BD-48BB-8DF1-B5A6B5B7C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34" y="1154519"/>
            <a:ext cx="3373166" cy="3687356"/>
          </a:xfrm>
        </p:spPr>
      </p:pic>
    </p:spTree>
    <p:extLst>
      <p:ext uri="{BB962C8B-B14F-4D97-AF65-F5344CB8AC3E}">
        <p14:creationId xmlns:p14="http://schemas.microsoft.com/office/powerpoint/2010/main" val="48835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</a:t>
            </a:r>
            <a:r>
              <a:rPr lang="en-US" dirty="0" err="1"/>
              <a:t>SchDoc</a:t>
            </a:r>
            <a:r>
              <a:rPr lang="en-US" dirty="0"/>
              <a:t>, Link Library, Drag Header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8D4AB3-B07A-4395-BD95-F33CF0CC6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27237"/>
            <a:ext cx="4716295" cy="26542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2188BC-424E-4C91-B769-8FB08CA992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495" y="1417637"/>
            <a:ext cx="372978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8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Header, Nets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A5ECFB-F8ED-4DCA-977C-79A662629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722437"/>
            <a:ext cx="4610100" cy="2781300"/>
          </a:xfrm>
        </p:spPr>
      </p:pic>
    </p:spTree>
    <p:extLst>
      <p:ext uri="{BB962C8B-B14F-4D97-AF65-F5344CB8AC3E}">
        <p14:creationId xmlns:p14="http://schemas.microsoft.com/office/powerpoint/2010/main" val="243773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Nets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52B15-725C-44AA-97EF-8E896C77D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2" y="1494905"/>
            <a:ext cx="3346442" cy="30105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20CD8F-B735-46BB-A97E-4D0FC59E3877}"/>
              </a:ext>
            </a:extLst>
          </p:cNvPr>
          <p:cNvSpPr txBox="1"/>
          <p:nvPr/>
        </p:nvSpPr>
        <p:spPr>
          <a:xfrm>
            <a:off x="3886200" y="4160837"/>
            <a:ext cx="255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Save when you are done!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9257049-F2CC-4F80-9201-3F45F9293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234021"/>
            <a:ext cx="5194748" cy="2653232"/>
          </a:xfrm>
        </p:spPr>
      </p:pic>
    </p:spTree>
    <p:extLst>
      <p:ext uri="{BB962C8B-B14F-4D97-AF65-F5344CB8AC3E}">
        <p14:creationId xmlns:p14="http://schemas.microsoft.com/office/powerpoint/2010/main" val="83845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Header (Demo Only)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BA225A-7328-43CA-9DD4-47B6C882B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837"/>
            <a:ext cx="3962400" cy="3043584"/>
          </a:xfrm>
        </p:spPr>
        <p:txBody>
          <a:bodyPr/>
          <a:lstStyle/>
          <a:p>
            <a:r>
              <a:rPr lang="en-US" dirty="0"/>
              <a:t>Linking components to footprints can take awhile, so for simplicity we’ll just replace our header with a standard 10” header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DB173-5B19-48BC-BBE9-7BC34E57E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569" y="1242218"/>
            <a:ext cx="4052359" cy="263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5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276437-B41E-4527-A2F4-C6470A6BB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492" y="653578"/>
            <a:ext cx="3359585" cy="38141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E53DC6-5B03-42C4-A403-1954FF6513EF}"/>
              </a:ext>
            </a:extLst>
          </p:cNvPr>
          <p:cNvSpPr txBox="1"/>
          <p:nvPr/>
        </p:nvSpPr>
        <p:spPr>
          <a:xfrm>
            <a:off x="779489" y="1391547"/>
            <a:ext cx="3359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Quick Check that basic requirements are met</a:t>
            </a:r>
          </a:p>
          <a:p>
            <a:r>
              <a:rPr lang="en-US" dirty="0">
                <a:solidFill>
                  <a:schemeClr val="bg1"/>
                </a:solidFill>
              </a:rPr>
              <a:t>-- Warning/error box will only appear if warning or errors are present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-- Does not mean your schematic is perfect, just that design rules are followed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After you complete, save </a:t>
            </a:r>
            <a:r>
              <a:rPr lang="en-US" b="1" dirty="0" err="1">
                <a:solidFill>
                  <a:schemeClr val="bg1"/>
                </a:solidFill>
              </a:rPr>
              <a:t>SchDoc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ats</a:t>
            </a:r>
            <a:r>
              <a:rPr lang="en-US" b="1" dirty="0">
                <a:solidFill>
                  <a:schemeClr val="bg1"/>
                </a:solidFill>
              </a:rPr>
              <a:t> PCB1.SchDoc (or whatever name your PCB is called) and save whole project</a:t>
            </a:r>
          </a:p>
        </p:txBody>
      </p:sp>
    </p:spTree>
    <p:extLst>
      <p:ext uri="{BB962C8B-B14F-4D97-AF65-F5344CB8AC3E}">
        <p14:creationId xmlns:p14="http://schemas.microsoft.com/office/powerpoint/2010/main" val="182916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PCB1.PcbDoc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9061FB-1DE0-423A-BB76-96F1C7A43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45901"/>
            <a:ext cx="3920368" cy="30432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5AF05D-B120-4BFE-9118-A86CB0D938F1}"/>
              </a:ext>
            </a:extLst>
          </p:cNvPr>
          <p:cNvSpPr txBox="1"/>
          <p:nvPr/>
        </p:nvSpPr>
        <p:spPr>
          <a:xfrm>
            <a:off x="838200" y="1646237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Layout Mode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Keys for moving around:</a:t>
            </a:r>
          </a:p>
          <a:p>
            <a:r>
              <a:rPr lang="en-US" dirty="0">
                <a:solidFill>
                  <a:schemeClr val="bg1"/>
                </a:solidFill>
              </a:rPr>
              <a:t>-- Up/Down: Scroll</a:t>
            </a:r>
          </a:p>
          <a:p>
            <a:r>
              <a:rPr lang="en-US" dirty="0">
                <a:solidFill>
                  <a:schemeClr val="bg1"/>
                </a:solidFill>
              </a:rPr>
              <a:t>--Left/Right: Shift Scroll</a:t>
            </a:r>
          </a:p>
          <a:p>
            <a:r>
              <a:rPr lang="en-US" dirty="0">
                <a:solidFill>
                  <a:schemeClr val="bg1"/>
                </a:solidFill>
              </a:rPr>
              <a:t>-- Zoom: CTRL Scroll</a:t>
            </a:r>
          </a:p>
          <a:p>
            <a:r>
              <a:rPr lang="en-US" dirty="0">
                <a:solidFill>
                  <a:schemeClr val="bg1"/>
                </a:solidFill>
              </a:rPr>
              <a:t>--Change Layer: Click layer on bottom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B9AC89-883C-4184-A517-DBA6D27B0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87" y="3990787"/>
            <a:ext cx="62960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0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Changes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38DD77-C0B8-4E59-B926-D71F8FFB6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89037"/>
            <a:ext cx="5265810" cy="33480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E681A7-4BAA-4B1C-B51C-AFE07F621DD1}"/>
              </a:ext>
            </a:extLst>
          </p:cNvPr>
          <p:cNvSpPr txBox="1"/>
          <p:nvPr/>
        </p:nvSpPr>
        <p:spPr>
          <a:xfrm>
            <a:off x="5875410" y="1217585"/>
            <a:ext cx="331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 Engineering Change Order</a:t>
            </a:r>
          </a:p>
        </p:txBody>
      </p:sp>
    </p:spTree>
    <p:extLst>
      <p:ext uri="{BB962C8B-B14F-4D97-AF65-F5344CB8AC3E}">
        <p14:creationId xmlns:p14="http://schemas.microsoft.com/office/powerpoint/2010/main" val="5216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6B4F-6B00-40D6-B60D-B825F7E0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239F9C-8967-4A7D-A1E7-886AC5B66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637940"/>
            <a:ext cx="4114800" cy="3043584"/>
          </a:xfrm>
        </p:spPr>
        <p:txBody>
          <a:bodyPr/>
          <a:lstStyle/>
          <a:p>
            <a:r>
              <a:rPr lang="en-US" dirty="0"/>
              <a:t>Topics for a future seminar:</a:t>
            </a:r>
          </a:p>
          <a:p>
            <a:pPr lvl="1"/>
            <a:r>
              <a:rPr lang="en-US" dirty="0"/>
              <a:t>Hotkeys</a:t>
            </a:r>
          </a:p>
          <a:p>
            <a:pPr lvl="1"/>
            <a:r>
              <a:rPr lang="en-US" dirty="0"/>
              <a:t>Shortcuts</a:t>
            </a:r>
          </a:p>
          <a:p>
            <a:pPr lvl="1"/>
            <a:r>
              <a:rPr lang="en-US" dirty="0"/>
              <a:t>Altium 18</a:t>
            </a:r>
          </a:p>
          <a:p>
            <a:pPr lvl="1"/>
            <a:r>
              <a:rPr lang="en-US" dirty="0"/>
              <a:t>Changing Design Rules</a:t>
            </a:r>
          </a:p>
          <a:p>
            <a:pPr lvl="1"/>
            <a:r>
              <a:rPr lang="en-US" dirty="0"/>
              <a:t>3D Design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8A766155-203B-45BA-B0D0-C89F0E23880E}"/>
              </a:ext>
            </a:extLst>
          </p:cNvPr>
          <p:cNvSpPr txBox="1">
            <a:spLocks/>
          </p:cNvSpPr>
          <p:nvPr/>
        </p:nvSpPr>
        <p:spPr>
          <a:xfrm>
            <a:off x="4876800" y="1637940"/>
            <a:ext cx="4114800" cy="3043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FFFFFF"/>
                </a:solidFill>
                <a:latin typeface="Corbel" panose="020B0503020204020204" pitchFamily="34" charset="0"/>
                <a:ea typeface="+mn-ea"/>
                <a:cs typeface="Corbel" panose="020B05030202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FFFFFF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FFFFFF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FFFFFF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FFFFFF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Try to keep up:</a:t>
            </a:r>
          </a:p>
          <a:p>
            <a:pPr lvl="1"/>
            <a:r>
              <a:rPr lang="en-US" dirty="0"/>
              <a:t>We’ll go at the average pace of the group</a:t>
            </a:r>
          </a:p>
          <a:p>
            <a:pPr lvl="1"/>
            <a:r>
              <a:rPr lang="en-US" dirty="0"/>
              <a:t>Helpers will come around and troubleshoot</a:t>
            </a:r>
          </a:p>
          <a:p>
            <a:pPr lvl="1"/>
            <a:r>
              <a:rPr lang="en-US" dirty="0"/>
              <a:t>If you get too far behind, look at someone else’s screen and we can help at the end</a:t>
            </a:r>
          </a:p>
        </p:txBody>
      </p:sp>
    </p:spTree>
    <p:extLst>
      <p:ext uri="{BB962C8B-B14F-4D97-AF65-F5344CB8AC3E}">
        <p14:creationId xmlns:p14="http://schemas.microsoft.com/office/powerpoint/2010/main" val="269697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 and Execute Changes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157AF8-4C15-4684-A917-618D1D667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5" y="997274"/>
            <a:ext cx="7921171" cy="3652838"/>
          </a:xfrm>
        </p:spPr>
      </p:pic>
    </p:spTree>
    <p:extLst>
      <p:ext uri="{BB962C8B-B14F-4D97-AF65-F5344CB8AC3E}">
        <p14:creationId xmlns:p14="http://schemas.microsoft.com/office/powerpoint/2010/main" val="121267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Components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BA225A-7328-43CA-9DD4-47B6C882B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837"/>
            <a:ext cx="3962400" cy="30435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While dragging, hit the spacebar to rotate</a:t>
            </a:r>
          </a:p>
          <a:p>
            <a:r>
              <a:rPr lang="en-US" dirty="0"/>
              <a:t>Delete red box</a:t>
            </a:r>
          </a:p>
          <a:p>
            <a:r>
              <a:rPr lang="en-US" dirty="0"/>
              <a:t>Yellow lines connect nets</a:t>
            </a:r>
          </a:p>
          <a:p>
            <a:r>
              <a:rPr lang="en-US" dirty="0"/>
              <a:t>Board space, size and component placement are very important, but not covered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4FD7A-9614-4F84-814C-BCE6E4C4C6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290" y="1318418"/>
            <a:ext cx="3536469" cy="2484438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511622D-29F1-4BF8-8906-7D50C1D67A3A}"/>
              </a:ext>
            </a:extLst>
          </p:cNvPr>
          <p:cNvSpPr txBox="1">
            <a:spLocks/>
          </p:cNvSpPr>
          <p:nvPr/>
        </p:nvSpPr>
        <p:spPr>
          <a:xfrm>
            <a:off x="4795603" y="3761269"/>
            <a:ext cx="3962400" cy="940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FFFFFF"/>
                </a:solidFill>
                <a:latin typeface="Corbel" panose="020B0503020204020204" pitchFamily="34" charset="0"/>
                <a:ea typeface="+mn-ea"/>
                <a:cs typeface="Corbel" panose="020B05030202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FFFFFF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FFFFFF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FFFFFF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FFFFFF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Your board should look something like this!</a:t>
            </a:r>
          </a:p>
        </p:txBody>
      </p:sp>
    </p:spTree>
    <p:extLst>
      <p:ext uri="{BB962C8B-B14F-4D97-AF65-F5344CB8AC3E}">
        <p14:creationId xmlns:p14="http://schemas.microsoft.com/office/powerpoint/2010/main" val="256542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BA225A-7328-43CA-9DD4-47B6C882B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837"/>
            <a:ext cx="2895600" cy="3043584"/>
          </a:xfrm>
        </p:spPr>
        <p:txBody>
          <a:bodyPr/>
          <a:lstStyle/>
          <a:p>
            <a:r>
              <a:rPr lang="en-US" dirty="0"/>
              <a:t>Place &gt; Interactive Route to start routing</a:t>
            </a:r>
          </a:p>
          <a:p>
            <a:r>
              <a:rPr lang="en-US" dirty="0"/>
              <a:t>Make sure you’re on the top layer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99C38F-822D-49DD-A53D-CE4B478D2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501149"/>
            <a:ext cx="5244171" cy="237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3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Routing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AB0035-A4DB-4CC5-924F-51BE6B476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27137"/>
            <a:ext cx="5276476" cy="2667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C7F57B-41AF-4F21-948B-90A18967C86B}"/>
              </a:ext>
            </a:extLst>
          </p:cNvPr>
          <p:cNvSpPr txBox="1"/>
          <p:nvPr/>
        </p:nvSpPr>
        <p:spPr>
          <a:xfrm>
            <a:off x="838201" y="1798637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Route all nets besides GND</a:t>
            </a:r>
          </a:p>
          <a:p>
            <a:r>
              <a:rPr lang="en-US" dirty="0">
                <a:solidFill>
                  <a:schemeClr val="bg1"/>
                </a:solidFill>
              </a:rPr>
              <a:t>-Trace width is important</a:t>
            </a:r>
          </a:p>
          <a:p>
            <a:r>
              <a:rPr lang="en-US" dirty="0">
                <a:solidFill>
                  <a:schemeClr val="bg1"/>
                </a:solidFill>
              </a:rPr>
              <a:t>-Routing is important</a:t>
            </a:r>
          </a:p>
        </p:txBody>
      </p:sp>
    </p:spTree>
    <p:extLst>
      <p:ext uri="{BB962C8B-B14F-4D97-AF65-F5344CB8AC3E}">
        <p14:creationId xmlns:p14="http://schemas.microsoft.com/office/powerpoint/2010/main" val="23605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Polygon Pour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83B1FEC-F4E7-444F-A348-D531ED5C7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0722"/>
            <a:ext cx="3806545" cy="411884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FE88FA-8AFA-4BE8-93C8-707B1526C145}"/>
              </a:ext>
            </a:extLst>
          </p:cNvPr>
          <p:cNvSpPr txBox="1"/>
          <p:nvPr/>
        </p:nvSpPr>
        <p:spPr>
          <a:xfrm>
            <a:off x="533400" y="1277234"/>
            <a:ext cx="40351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Geometric tool is difficult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Right click &gt; Polygon Actions &gt; Repour All if you need to make two polygons 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Notice how only the GND pins are connected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a real board, you have to balance ground plane size with other requirements (i.e. don’t make a huge rectangle around your whole board)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DC3520-D6DC-4109-A8A9-DC1996FC5A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234" y="2797759"/>
            <a:ext cx="2511486" cy="217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Completed Board!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BA225A-7328-43CA-9DD4-47B6C882B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46288"/>
            <a:ext cx="7848600" cy="1360150"/>
          </a:xfrm>
        </p:spPr>
        <p:txBody>
          <a:bodyPr/>
          <a:lstStyle/>
          <a:p>
            <a:r>
              <a:rPr lang="en-US" dirty="0"/>
              <a:t>Tools &gt; Design Rule Check</a:t>
            </a:r>
          </a:p>
          <a:p>
            <a:r>
              <a:rPr lang="en-US" dirty="0"/>
              <a:t>Altium is  a professional tool. You can change a rule if you want to make things pass but be careful!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3349D-3CB3-48CF-B7A5-FF3811497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03705"/>
            <a:ext cx="5035734" cy="251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8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Gerber Outputs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BA225A-7328-43CA-9DD4-47B6C882B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&gt; Fabrication Outputs &gt; Gerber</a:t>
            </a:r>
          </a:p>
          <a:p>
            <a:r>
              <a:rPr lang="en-US" dirty="0"/>
              <a:t>Set output parameters (check with your manufacturer)</a:t>
            </a:r>
          </a:p>
          <a:p>
            <a:r>
              <a:rPr lang="en-US" dirty="0"/>
              <a:t>Use an Instant DFM Checker like </a:t>
            </a:r>
            <a:r>
              <a:rPr lang="en-US" dirty="0">
                <a:hlinkClick r:id="rId2"/>
              </a:rPr>
              <a:t>http://instantdfm.bayareacircuits.com/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614B4-74E4-4DCD-AF66-9B78079759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23" y="3246437"/>
            <a:ext cx="3189700" cy="187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4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BA225A-7328-43CA-9DD4-47B6C882B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Badgerloop!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BA225A-7328-43CA-9DD4-47B6C882B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https://www.badgerloop.com/#/contact</a:t>
            </a:r>
            <a:endParaRPr lang="en-US" dirty="0"/>
          </a:p>
          <a:p>
            <a:r>
              <a:rPr lang="en-US" dirty="0"/>
              <a:t>Electrical Team Meetings Thursdays at 8pm in ME 1255</a:t>
            </a:r>
          </a:p>
          <a:p>
            <a:r>
              <a:rPr lang="en-US" dirty="0"/>
              <a:t>badgerloop.slack.com</a:t>
            </a:r>
          </a:p>
          <a:p>
            <a:r>
              <a:rPr lang="en-US" dirty="0"/>
              <a:t>Build a pod. Have fun. Learn a lot. (None of us knew how to do any of this 8 months ago)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55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make?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x-none" dirty="0"/>
          </a:p>
          <a:p>
            <a:pPr marL="457200" lvl="1" indent="0">
              <a:buNone/>
            </a:pPr>
            <a:endParaRPr lang="x-non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4D322-FB52-4E92-BBF2-E670F284A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80531"/>
            <a:ext cx="4702513" cy="3456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5865D8-F6FC-4558-80B8-963A72772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37" y="1476166"/>
            <a:ext cx="3191263" cy="248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7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more can you make with Altium?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x-none" dirty="0"/>
          </a:p>
          <a:p>
            <a:pPr marL="457200" lvl="1" indent="0">
              <a:buNone/>
            </a:pPr>
            <a:endParaRPr lang="x-non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32B985-D9F8-4EF6-AECD-B80E7604F2AE}"/>
              </a:ext>
            </a:extLst>
          </p:cNvPr>
          <p:cNvSpPr txBox="1"/>
          <p:nvPr/>
        </p:nvSpPr>
        <p:spPr>
          <a:xfrm>
            <a:off x="979357" y="1493837"/>
            <a:ext cx="359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Some of </a:t>
            </a:r>
            <a:r>
              <a:rPr lang="en-US" dirty="0" err="1">
                <a:solidFill>
                  <a:schemeClr val="bg1"/>
                </a:solidFill>
              </a:rPr>
              <a:t>Badgerloop’s</a:t>
            </a:r>
            <a:r>
              <a:rPr lang="en-US" dirty="0">
                <a:solidFill>
                  <a:schemeClr val="bg1"/>
                </a:solidFill>
              </a:rPr>
              <a:t> Schematics and boards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A40867-3D60-453A-891D-A7B770DE4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93" y="1270388"/>
            <a:ext cx="4113307" cy="3258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6B5298-4CAB-4678-A880-9C02F4CA4F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08" y="2462190"/>
            <a:ext cx="3343277" cy="229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1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more can you make with Altium?</a:t>
            </a:r>
          </a:p>
        </p:txBody>
      </p:sp>
      <p:pic>
        <p:nvPicPr>
          <p:cNvPr id="1026" name="Picture 2" descr="Image result for altium designer schematic">
            <a:extLst>
              <a:ext uri="{FF2B5EF4-FFF2-40B4-BE49-F238E27FC236}">
                <a16:creationId xmlns:a16="http://schemas.microsoft.com/office/drawing/2014/main" id="{68300E3B-D8F3-4F65-9DD5-A3F8C825A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31" y="2354166"/>
            <a:ext cx="3987705" cy="225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altium designer layout">
            <a:extLst>
              <a:ext uri="{FF2B5EF4-FFF2-40B4-BE49-F238E27FC236}">
                <a16:creationId xmlns:a16="http://schemas.microsoft.com/office/drawing/2014/main" id="{80F51186-D292-4DA8-8782-D33A3A0F1A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082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Image result for altium designer layout">
            <a:extLst>
              <a:ext uri="{FF2B5EF4-FFF2-40B4-BE49-F238E27FC236}">
                <a16:creationId xmlns:a16="http://schemas.microsoft.com/office/drawing/2014/main" id="{E9570FBB-781F-42BC-BC8E-5EC4E7223A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5" t="21729" r="21303"/>
          <a:stretch/>
        </p:blipFill>
        <p:spPr bwMode="auto">
          <a:xfrm rot="16200000">
            <a:off x="5895115" y="601031"/>
            <a:ext cx="2977488" cy="364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ltium designer layout">
            <a:extLst>
              <a:ext uri="{FF2B5EF4-FFF2-40B4-BE49-F238E27FC236}">
                <a16:creationId xmlns:a16="http://schemas.microsoft.com/office/drawing/2014/main" id="{C0E20DDA-AE96-4D06-8E63-B34F9BBA5A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22191" r="14166" b="6956"/>
          <a:stretch/>
        </p:blipFill>
        <p:spPr bwMode="auto">
          <a:xfrm>
            <a:off x="4953000" y="3350075"/>
            <a:ext cx="2505999" cy="151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5C72EA-1391-4680-8ED5-E35500B4C84D}"/>
              </a:ext>
            </a:extLst>
          </p:cNvPr>
          <p:cNvSpPr txBox="1"/>
          <p:nvPr/>
        </p:nvSpPr>
        <p:spPr>
          <a:xfrm>
            <a:off x="757931" y="1412359"/>
            <a:ext cx="425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Professional PCBs, dozens of layers, 3D, etc.</a:t>
            </a:r>
          </a:p>
        </p:txBody>
      </p:sp>
    </p:spTree>
    <p:extLst>
      <p:ext uri="{BB962C8B-B14F-4D97-AF65-F5344CB8AC3E}">
        <p14:creationId xmlns:p14="http://schemas.microsoft.com/office/powerpoint/2010/main" val="352801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x-none" dirty="0"/>
          </a:p>
          <a:p>
            <a:pPr marL="457200" lvl="1" indent="0">
              <a:buNone/>
            </a:pPr>
            <a:endParaRPr 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A685FE-9DBC-4860-B08B-594B8322E2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02650"/>
            <a:ext cx="7200900" cy="389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6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6B4F-6B00-40D6-B60D-B825F7E0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new project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1C6EED6-7C55-420B-9943-93758B12F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648" y="1006460"/>
            <a:ext cx="6703266" cy="3644901"/>
          </a:xfrm>
        </p:spPr>
      </p:pic>
    </p:spTree>
    <p:extLst>
      <p:ext uri="{BB962C8B-B14F-4D97-AF65-F5344CB8AC3E}">
        <p14:creationId xmlns:p14="http://schemas.microsoft.com/office/powerpoint/2010/main" val="408732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6B4F-6B00-40D6-B60D-B825F7E0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new project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519DF0-6AD3-4C0E-94B8-00BE44629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23" y="960437"/>
            <a:ext cx="5106176" cy="3721101"/>
          </a:xfrm>
        </p:spPr>
      </p:pic>
    </p:spTree>
    <p:extLst>
      <p:ext uri="{BB962C8B-B14F-4D97-AF65-F5344CB8AC3E}">
        <p14:creationId xmlns:p14="http://schemas.microsoft.com/office/powerpoint/2010/main" val="321330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DP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FDPTemplate</Template>
  <TotalTime>0</TotalTime>
  <Words>587</Words>
  <Application>Microsoft Office PowerPoint</Application>
  <PresentationFormat>Custom</PresentationFormat>
  <Paragraphs>115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Corbel</vt:lpstr>
      <vt:lpstr>Venera</vt:lpstr>
      <vt:lpstr>Venera 500</vt:lpstr>
      <vt:lpstr>FDPTemplate</vt:lpstr>
      <vt:lpstr>PowerPoint Presentation</vt:lpstr>
      <vt:lpstr>Overview</vt:lpstr>
      <vt:lpstr>Limitations</vt:lpstr>
      <vt:lpstr>What will we make?</vt:lpstr>
      <vt:lpstr>What more can you make with Altium?</vt:lpstr>
      <vt:lpstr>What more can you make with Altium?</vt:lpstr>
      <vt:lpstr>Getting Started</vt:lpstr>
      <vt:lpstr>Open a new project</vt:lpstr>
      <vt:lpstr>Open a new project</vt:lpstr>
      <vt:lpstr>New Project Window</vt:lpstr>
      <vt:lpstr>Creating Schematic and PCB Files</vt:lpstr>
      <vt:lpstr>Project Window</vt:lpstr>
      <vt:lpstr>Add Schematic Library, PCB Library</vt:lpstr>
      <vt:lpstr>Back to Sheet1.SchDoc</vt:lpstr>
      <vt:lpstr>Add two resistors, change values</vt:lpstr>
      <vt:lpstr>Add Header</vt:lpstr>
      <vt:lpstr>Add Wire</vt:lpstr>
      <vt:lpstr>Add Power Ports</vt:lpstr>
      <vt:lpstr>Add Net Name</vt:lpstr>
      <vt:lpstr>Open Schematic Library</vt:lpstr>
      <vt:lpstr>Add Primitives</vt:lpstr>
      <vt:lpstr>Add Labels</vt:lpstr>
      <vt:lpstr>Back to SchDoc, Link Library, Drag Header</vt:lpstr>
      <vt:lpstr>Add Header, Nets</vt:lpstr>
      <vt:lpstr>Rename Nets</vt:lpstr>
      <vt:lpstr>Change Header (Demo Only)</vt:lpstr>
      <vt:lpstr>Compile</vt:lpstr>
      <vt:lpstr>Click PCB1.PcbDoc</vt:lpstr>
      <vt:lpstr>Import Changes</vt:lpstr>
      <vt:lpstr>Validate and Execute Changes</vt:lpstr>
      <vt:lpstr>Position Components</vt:lpstr>
      <vt:lpstr>Routing</vt:lpstr>
      <vt:lpstr>Start Routing</vt:lpstr>
      <vt:lpstr>Polygon Pour</vt:lpstr>
      <vt:lpstr>Completed Board!</vt:lpstr>
      <vt:lpstr>Gerber Outputs</vt:lpstr>
      <vt:lpstr>Questions?</vt:lpstr>
      <vt:lpstr>Join Badgerloop!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BadgerLoop Final Design Package Rough Draft</dc:title>
  <dc:creator/>
  <cp:lastModifiedBy/>
  <cp:revision>280</cp:revision>
  <cp:lastPrinted>2016-01-25T18:02:50Z</cp:lastPrinted>
  <dcterms:created xsi:type="dcterms:W3CDTF">2012-08-24T00:53:15Z</dcterms:created>
  <dcterms:modified xsi:type="dcterms:W3CDTF">2019-09-26T17:55:29Z</dcterms:modified>
</cp:coreProperties>
</file>